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12FD616-A5B3-41A9-847A-8397ED5CBDB9}">
  <a:tblStyle styleId="{412FD616-A5B3-41A9-847A-8397ED5CBD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6903F16-9F04-4890-98DB-8FE645320EA0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4FB278C-7FCB-44E7-9701-7D2D22717F76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7f8a0fd0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127f8a0fd0a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27f8a0fd0a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27f8a0fd0a_0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7f8a0fd0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27f8a0fd0a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27f8a0fd0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127f8a0fd0a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7f8a0fd0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127f8a0fd0a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{412FD616-A5B3-41A9-847A-8397ED5CBDB9}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{412FD616-A5B3-41A9-847A-8397ED5CBDB9}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" name="Google Shape;133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634050"/>
                <a:gridCol w="1282950"/>
                <a:gridCol w="1350275"/>
                <a:gridCol w="3067850"/>
              </a:tblGrid>
              <a:tr h="1100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200, 100, 50, 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7.8 g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89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circumference, giving your answer to one decimal place: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11: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781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888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693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4" name="Google Shape;13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5" name="Google Shape;13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971" y="2785750"/>
            <a:ext cx="1972550" cy="197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" name="Google Shape;140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634050"/>
                <a:gridCol w="1282950"/>
                <a:gridCol w="1350275"/>
                <a:gridCol w="3067850"/>
              </a:tblGrid>
              <a:tr h="1100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200, 100, 50, 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7.8 g =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7800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89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circumference, giving your answer to one decimal place: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47.1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11: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781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888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693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1" name="Google Shape;14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2" name="Google Shape;142;p25"/>
          <p:cNvSpPr/>
          <p:nvPr/>
        </p:nvSpPr>
        <p:spPr>
          <a:xfrm>
            <a:off x="5288400" y="2878825"/>
            <a:ext cx="5757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5"/>
          <p:cNvSpPr/>
          <p:nvPr/>
        </p:nvSpPr>
        <p:spPr>
          <a:xfrm>
            <a:off x="6016875" y="4085775"/>
            <a:ext cx="5757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971" y="2785750"/>
            <a:ext cx="1972550" cy="197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710800"/>
                <a:gridCol w="1206200"/>
                <a:gridCol w="1350275"/>
                <a:gridCol w="3067850"/>
              </a:tblGrid>
              <a:tr h="12959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1,     ,     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14.5kg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6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circumference, giving your answer to two decimal places: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4: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298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576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3736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0" name="Google Shape;15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1" name="Google Shape;15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245" y="2862920"/>
            <a:ext cx="1832275" cy="1832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2" name="Google Shape;152;p26"/>
          <p:cNvGrpSpPr/>
          <p:nvPr/>
        </p:nvGrpSpPr>
        <p:grpSpPr>
          <a:xfrm>
            <a:off x="2355089" y="1571800"/>
            <a:ext cx="159954" cy="481300"/>
            <a:chOff x="4963775" y="5368550"/>
            <a:chExt cx="294900" cy="481300"/>
          </a:xfrm>
        </p:grpSpPr>
        <p:cxnSp>
          <p:nvCxnSpPr>
            <p:cNvPr id="153" name="Google Shape;15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4" name="Google Shape;15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5" name="Google Shape;15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6" name="Google Shape;156;p26"/>
          <p:cNvGrpSpPr/>
          <p:nvPr/>
        </p:nvGrpSpPr>
        <p:grpSpPr>
          <a:xfrm>
            <a:off x="2056014" y="1571800"/>
            <a:ext cx="159954" cy="481300"/>
            <a:chOff x="4963775" y="5368550"/>
            <a:chExt cx="294900" cy="481300"/>
          </a:xfrm>
        </p:grpSpPr>
        <p:cxnSp>
          <p:nvCxnSpPr>
            <p:cNvPr id="157" name="Google Shape;15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Google Shape;164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710800"/>
                <a:gridCol w="1206200"/>
                <a:gridCol w="1350275"/>
                <a:gridCol w="3067850"/>
              </a:tblGrid>
              <a:tr h="12959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1,     ,     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14.5kg =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14500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6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circumference, giving your answer to two decimal places: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14.14 mm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4: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298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576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3736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5" name="Google Shape;165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6" name="Google Shape;166;p27"/>
          <p:cNvSpPr/>
          <p:nvPr/>
        </p:nvSpPr>
        <p:spPr>
          <a:xfrm>
            <a:off x="7354900" y="3367100"/>
            <a:ext cx="6183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7"/>
          <p:cNvSpPr/>
          <p:nvPr/>
        </p:nvSpPr>
        <p:spPr>
          <a:xfrm>
            <a:off x="6013550" y="4094325"/>
            <a:ext cx="7164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8" name="Google Shape;16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245" y="2862920"/>
            <a:ext cx="1832275" cy="1832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9" name="Google Shape;169;p27"/>
          <p:cNvGrpSpPr/>
          <p:nvPr/>
        </p:nvGrpSpPr>
        <p:grpSpPr>
          <a:xfrm>
            <a:off x="1897889" y="1571800"/>
            <a:ext cx="159954" cy="481300"/>
            <a:chOff x="4963775" y="5368550"/>
            <a:chExt cx="294900" cy="481300"/>
          </a:xfrm>
        </p:grpSpPr>
        <p:cxnSp>
          <p:nvCxnSpPr>
            <p:cNvPr id="170" name="Google Shape;170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1" name="Google Shape;171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2" name="Google Shape;172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73" name="Google Shape;173;p27"/>
          <p:cNvGrpSpPr/>
          <p:nvPr/>
        </p:nvGrpSpPr>
        <p:grpSpPr>
          <a:xfrm>
            <a:off x="1598814" y="1571800"/>
            <a:ext cx="159954" cy="481300"/>
            <a:chOff x="4963775" y="5368550"/>
            <a:chExt cx="294900" cy="481300"/>
          </a:xfrm>
        </p:grpSpPr>
        <p:cxnSp>
          <p:nvCxnSpPr>
            <p:cNvPr id="174" name="Google Shape;17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5" name="Google Shape;17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6" name="Google Shape;17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{66903F16-9F04-4890-98DB-8FE645320EA0}</a:tableStyleId>
              </a:tblPr>
              <a:tblGrid>
                <a:gridCol w="88278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Completing missing values in a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geometric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sequence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could be supported with use of a calculator, in order to stress the importance of understanding over the chosen calculation method. Products of binomials are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featured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again to give further practice and the chance to deal with any misconceptions.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Geometric progressions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 conversion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binomials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multiples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{66903F16-9F04-4890-98DB-8FE645320EA0}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Geometric progressions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we use the word “geometric” to describe these sequences?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 conversion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all the metric units you can.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all the non-metric units you can.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binomials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methods do you know for finding the product of binomials?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multiples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rules of divisibility can you remember?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621250"/>
                <a:gridCol w="1295750"/>
                <a:gridCol w="1350275"/>
                <a:gridCol w="3067850"/>
              </a:tblGrid>
              <a:tr h="1266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1, 5,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625, 3125,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Make the conversion statement true: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239 cm =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3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Circle the multiples of 3: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871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549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726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00" y="2661625"/>
            <a:ext cx="31623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621250"/>
                <a:gridCol w="1295750"/>
                <a:gridCol w="1350275"/>
                <a:gridCol w="3067850"/>
              </a:tblGrid>
              <a:tr h="1266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1, 5,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625, 3125,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Make the conversion statement true: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239 cm =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2.39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3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perimeter: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Circle the multiples of 3: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871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549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726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5" name="Google Shape;95;p19"/>
          <p:cNvSpPr/>
          <p:nvPr/>
        </p:nvSpPr>
        <p:spPr>
          <a:xfrm>
            <a:off x="7344200" y="3352200"/>
            <a:ext cx="6399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/>
          <p:nvPr/>
        </p:nvSpPr>
        <p:spPr>
          <a:xfrm>
            <a:off x="6012425" y="4093175"/>
            <a:ext cx="6399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00" y="2661625"/>
            <a:ext cx="31623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621225"/>
                <a:gridCol w="1295775"/>
                <a:gridCol w="1350275"/>
                <a:gridCol w="3067850"/>
              </a:tblGrid>
              <a:tr h="1143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3, 6,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48, 96,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 = 372 mm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7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perimeter: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9: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1008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405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223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388" y="2571738"/>
            <a:ext cx="3267075" cy="187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Google Shape;10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621225"/>
                <a:gridCol w="1295775"/>
                <a:gridCol w="1350275"/>
                <a:gridCol w="3067850"/>
              </a:tblGrid>
              <a:tr h="1143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3, 6,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48, 96,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37.2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cm = 372 mm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7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perimeter: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37.5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9: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1008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405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223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1" name="Google Shape;111;p21"/>
          <p:cNvSpPr/>
          <p:nvPr/>
        </p:nvSpPr>
        <p:spPr>
          <a:xfrm>
            <a:off x="5245850" y="2849075"/>
            <a:ext cx="777300" cy="4584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1"/>
          <p:cNvSpPr/>
          <p:nvPr/>
        </p:nvSpPr>
        <p:spPr>
          <a:xfrm>
            <a:off x="7328500" y="3347125"/>
            <a:ext cx="660900" cy="4584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388" y="2571738"/>
            <a:ext cx="3267075" cy="187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710800"/>
                <a:gridCol w="1206200"/>
                <a:gridCol w="1350275"/>
                <a:gridCol w="3067850"/>
              </a:tblGrid>
              <a:tr h="1155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2, 6, 18, 54 ,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4.4 m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- 3)(4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14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perimeter: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8: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642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702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632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825" y="2508625"/>
            <a:ext cx="2895600" cy="224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" name="Google Shape;12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{04FB278C-7FCB-44E7-9701-7D2D22717F76}</a:tableStyleId>
              </a:tblPr>
              <a:tblGrid>
                <a:gridCol w="1546950"/>
                <a:gridCol w="1710800"/>
                <a:gridCol w="1206200"/>
                <a:gridCol w="1350275"/>
                <a:gridCol w="3067850"/>
              </a:tblGrid>
              <a:tr h="1155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numbers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2, 6, 18, 54 ,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486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conversion statement true: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4.4 m = </a:t>
                      </a:r>
                      <a:r>
                        <a:rPr b="0"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440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- 3)(4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14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perimeter: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8p + 6q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the multiples of 8: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642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702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632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7" name="Google Shape;127;p23"/>
          <p:cNvSpPr/>
          <p:nvPr/>
        </p:nvSpPr>
        <p:spPr>
          <a:xfrm>
            <a:off x="5986550" y="4097600"/>
            <a:ext cx="6687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825" y="2508625"/>
            <a:ext cx="2895600" cy="224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